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9" r:id="rId3"/>
    <p:sldId id="295" r:id="rId4"/>
    <p:sldId id="260" r:id="rId5"/>
    <p:sldId id="284" r:id="rId6"/>
    <p:sldId id="298" r:id="rId7"/>
    <p:sldId id="297" r:id="rId8"/>
    <p:sldId id="286" r:id="rId9"/>
    <p:sldId id="302" r:id="rId10"/>
    <p:sldId id="299" r:id="rId11"/>
    <p:sldId id="291" r:id="rId12"/>
    <p:sldId id="303" r:id="rId13"/>
    <p:sldId id="304" r:id="rId14"/>
    <p:sldId id="292" r:id="rId15"/>
    <p:sldId id="293" r:id="rId16"/>
    <p:sldId id="306" r:id="rId17"/>
    <p:sldId id="307" r:id="rId18"/>
    <p:sldId id="308" r:id="rId19"/>
    <p:sldId id="29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7144-4189-46FC-972E-8B097A409673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7DE2-33AF-479C-8321-F1AA7FCEC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  <p:sndAc>
      <p:stSnd>
        <p:snd r:embed="rId2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76BE-E928-4184-AC49-75BD2F242194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1C91-5B81-40F9-8F9A-E428F1A19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83EA-23FC-4F3B-A4D3-8925A9B8EDD6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882C-F7DC-4C95-9C96-51D844CEA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9B47-5E62-4295-8155-94994369BBF5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2FF-E777-4184-BF72-9CF23B9B6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7D49-3BBC-46CB-8ABA-A29630823BB2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B0A4-B0D9-4182-9F99-8B7367B27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  <p:sndAc>
      <p:stSnd>
        <p:snd r:embed="rId2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DC9E-4A90-49B2-9DDE-4A8CA247FF34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0B15-0D90-47C8-A456-8F5535A1E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4954-7B4C-4C26-9E60-2011E11CA5DA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B71D-CC97-47F1-A2F8-04040CBEE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4F8F-2122-4C45-8142-2B269346BD02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E866-5507-41EE-A71A-3E5D6F89B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0E1D-10C0-4345-93DC-56810CD9C9A0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6517-5F4E-4951-B219-1BC7DE535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C707-774F-4510-A8DE-9A20A27BDAE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60DC-81BB-4D85-8506-C618604B9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EE5A-C243-4FFA-8DEC-EE65B89C0A84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F2D3C-986C-43A6-9FDE-A06691797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EF74BF-0DE2-40EA-8F8C-0E84F67FA143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AA7687-DE1F-405D-930F-59102766E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9" r:id="rId2"/>
    <p:sldLayoutId id="2147483808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9" r:id="rId9"/>
    <p:sldLayoutId id="2147483805" r:id="rId10"/>
    <p:sldLayoutId id="2147483806" r:id="rId11"/>
  </p:sldLayoutIdLst>
  <p:transition>
    <p:pull dir="rd"/>
    <p:sndAc>
      <p:stSnd>
        <p:snd r:embed="rId13" name="click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15616" y="745254"/>
            <a:ext cx="763309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dirty="0"/>
              <a:t>ФОРМИРОВАНИЕ ПРЕДСТАВЛЕНИЙ О ВЕЛИЧИНЕ И РАЗМЕРЕ ПРЕДМЕТОВ </a:t>
            </a:r>
          </a:p>
          <a:p>
            <a:pPr algn="ctr">
              <a:defRPr/>
            </a:pPr>
            <a:r>
              <a:rPr lang="ru-RU" sz="3200" dirty="0"/>
              <a:t>У ДЕТЕЙ МЛАДШЕГО ДОШКОЛЬНОГО ВОЗРАСТА НА ЗАНЯТИЯХ</a:t>
            </a:r>
          </a:p>
          <a:p>
            <a:pPr algn="ctr">
              <a:defRPr/>
            </a:pPr>
            <a:r>
              <a:rPr lang="ru-RU" sz="3200" dirty="0"/>
              <a:t>ПО МАТЕМАТИКЕ</a:t>
            </a:r>
          </a:p>
          <a:p>
            <a:pPr indent="457200" algn="ctr">
              <a:tabLst>
                <a:tab pos="2700338" algn="l"/>
                <a:tab pos="2857500" algn="l"/>
              </a:tabLst>
              <a:defRPr/>
            </a:pPr>
            <a:r>
              <a:rPr lang="ru-RU" dirty="0"/>
              <a:t>               </a:t>
            </a:r>
          </a:p>
          <a:p>
            <a:pPr indent="457200" algn="ctr">
              <a:tabLst>
                <a:tab pos="2700338" algn="l"/>
                <a:tab pos="2857500" algn="l"/>
              </a:tabLst>
              <a:defRPr/>
            </a:pPr>
            <a:r>
              <a:rPr lang="ru-RU" dirty="0"/>
              <a:t>               </a:t>
            </a:r>
            <a:endParaRPr lang="ru-RU" dirty="0" smtClean="0"/>
          </a:p>
          <a:p>
            <a:pPr indent="457200" algn="ctr">
              <a:tabLst>
                <a:tab pos="2700338" algn="l"/>
                <a:tab pos="2857500" algn="l"/>
              </a:tabLst>
              <a:defRPr/>
            </a:pPr>
            <a:endParaRPr lang="ru-RU" b="1" dirty="0"/>
          </a:p>
          <a:p>
            <a:pPr indent="457200" algn="ctr">
              <a:tabLst>
                <a:tab pos="2700338" algn="l"/>
                <a:tab pos="2857500" algn="l"/>
              </a:tabLst>
              <a:defRPr/>
            </a:pPr>
            <a:endParaRPr lang="ru-RU" b="1" dirty="0" smtClean="0"/>
          </a:p>
          <a:p>
            <a:pPr indent="457200" algn="ctr">
              <a:tabLst>
                <a:tab pos="2700338" algn="l"/>
                <a:tab pos="2857500" algn="l"/>
              </a:tabLst>
              <a:defRPr/>
            </a:pPr>
            <a:endParaRPr lang="ru-RU" b="1" dirty="0"/>
          </a:p>
          <a:p>
            <a:pPr indent="457200" algn="ctr">
              <a:tabLst>
                <a:tab pos="2700338" algn="l"/>
                <a:tab pos="2857500" algn="l"/>
              </a:tabLst>
              <a:defRPr/>
            </a:pPr>
            <a:r>
              <a:rPr lang="ru-RU" b="1" dirty="0" smtClean="0"/>
              <a:t>     </a:t>
            </a:r>
          </a:p>
          <a:p>
            <a:pPr indent="457200" algn="r">
              <a:tabLst>
                <a:tab pos="2700338" algn="l"/>
                <a:tab pos="2857500" algn="l"/>
              </a:tabLst>
              <a:defRPr/>
            </a:pPr>
            <a:r>
              <a:rPr lang="ru-RU" b="1" dirty="0"/>
              <a:t> </a:t>
            </a:r>
            <a:r>
              <a:rPr lang="ru-RU" b="1" dirty="0" smtClean="0"/>
              <a:t>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indent="457200" algn="r">
              <a:tabLst>
                <a:tab pos="2700338" algn="l"/>
                <a:tab pos="2857500" algn="l"/>
              </a:tabLs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r">
              <a:tabLst>
                <a:tab pos="2700338" algn="l"/>
                <a:tab pos="2857500" algn="l"/>
              </a:tabLs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Павловна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r">
              <a:tabLst>
                <a:tab pos="2700338" algn="l"/>
                <a:tab pos="2857500" algn="l"/>
              </a:tabLs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indent="457200" algn="ctr">
              <a:tabLst>
                <a:tab pos="2700338" algn="l"/>
                <a:tab pos="2857500" algn="l"/>
              </a:tabLst>
              <a:defRPr/>
            </a:pPr>
            <a:r>
              <a:rPr lang="ru-RU" b="1" dirty="0"/>
              <a:t>                                 </a:t>
            </a:r>
            <a:r>
              <a:rPr lang="ru-RU" dirty="0" smtClean="0"/>
              <a:t> </a:t>
            </a:r>
            <a:endParaRPr lang="ru-RU" dirty="0"/>
          </a:p>
          <a:p>
            <a:pPr indent="457200" algn="ctr">
              <a:tabLst>
                <a:tab pos="2700338" algn="l"/>
                <a:tab pos="2857500" algn="l"/>
              </a:tabLst>
              <a:defRPr/>
            </a:pPr>
            <a:r>
              <a:rPr lang="ru-RU" dirty="0"/>
              <a:t>                                            </a:t>
            </a:r>
            <a:r>
              <a:rPr lang="ru-RU" dirty="0" smtClean="0"/>
              <a:t>          </a:t>
            </a:r>
            <a:endParaRPr lang="ru-RU" dirty="0"/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/>
          <a:lstStyle/>
          <a:p>
            <a:pPr eaLnBrk="1" hangingPunct="1"/>
            <a:r>
              <a:rPr lang="ru-RU" smtClean="0"/>
              <a:t>Результаты диагностирования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8230313" imgH="4395597" progId="Excel.Sheet.8">
                  <p:embed/>
                </p:oleObj>
              </mc:Choice>
              <mc:Fallback>
                <p:oleObj r:id="rId4" imgW="8230313" imgH="4395597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35163"/>
                        <a:ext cx="8229600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4"/>
          <p:cNvGraphicFramePr>
            <a:graphicFrameLocks/>
          </p:cNvGraphicFramePr>
          <p:nvPr/>
        </p:nvGraphicFramePr>
        <p:xfrm>
          <a:off x="1500188" y="1357313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6" imgW="6096528" imgH="4060288" progId="Excel.Sheet.8">
                  <p:embed/>
                </p:oleObj>
              </mc:Choice>
              <mc:Fallback>
                <p:oleObj r:id="rId6" imgW="6096528" imgH="4060288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357313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600" smtClean="0"/>
              <a:t>АНАЛИЗ РАБОТЫ ВОСПИТАТЕЛЯ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ЦЕЛЬ: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проанализировать использование форм и методов работы с детьми по проблеме.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МЕТОДЫ: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- анализ документации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- беседа с педагогом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- анализ развивающей среды.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Беседа с воспитателем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Какую программу вы используете в воспитательно-образовательной работе.</a:t>
            </a:r>
          </a:p>
          <a:p>
            <a:pPr eaLnBrk="1" hangingPunct="1"/>
            <a:r>
              <a:rPr lang="ru-RU" smtClean="0"/>
              <a:t>В каких видах детской деятельности вы осуществляете формирование знаний и представлений о величине. </a:t>
            </a:r>
          </a:p>
          <a:p>
            <a:pPr eaLnBrk="1" hangingPunct="1"/>
            <a:r>
              <a:rPr lang="ru-RU" smtClean="0"/>
              <a:t>Какие методы и средства при этом используете.</a:t>
            </a:r>
          </a:p>
          <a:p>
            <a:pPr eaLnBrk="1" hangingPunct="1"/>
            <a:r>
              <a:rPr lang="ru-RU" smtClean="0"/>
              <a:t>Как организуется преемственность в работе с семьей.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Наблюдение за работой воспитателя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Цель:  </a:t>
            </a:r>
          </a:p>
          <a:p>
            <a:pPr eaLnBrk="1" hangingPunct="1"/>
            <a:r>
              <a:rPr lang="ru-RU" smtClean="0"/>
              <a:t>изучить особенности воспитательно-образовательного процесса во второй младшей группе</a:t>
            </a:r>
          </a:p>
          <a:p>
            <a:pPr eaLnBrk="1" hangingPunct="1"/>
            <a:r>
              <a:rPr lang="ru-RU" smtClean="0"/>
              <a:t>рассмотреть оснащение педагогического процесса по проблеме</a:t>
            </a:r>
          </a:p>
          <a:p>
            <a:pPr eaLnBrk="1" hangingPunct="1"/>
            <a:r>
              <a:rPr lang="ru-RU" smtClean="0"/>
              <a:t>охарактеризовать наличие игрового оборудования для закрепления знаний о величине и размере предметов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ФОРМИРУЮЩИЙ ЭТАП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Разработка  занятий и систематизация  серии игр для детей младшего возраста</a:t>
            </a:r>
          </a:p>
          <a:p>
            <a:pPr eaLnBrk="1" hangingPunct="1"/>
            <a:r>
              <a:rPr lang="ru-RU" b="1" smtClean="0"/>
              <a:t>Апробация в ходе воспитательно-образовательной работы с детьми занятий и игр с математическим содержанием</a:t>
            </a:r>
          </a:p>
          <a:p>
            <a:pPr eaLnBrk="1" hangingPunct="1"/>
            <a:r>
              <a:rPr lang="ru-RU" b="1" smtClean="0"/>
              <a:t>Организация работы с родителями</a:t>
            </a:r>
          </a:p>
          <a:p>
            <a:pPr eaLnBrk="1" hangingPunct="1"/>
            <a:r>
              <a:rPr lang="ru-RU" b="1" smtClean="0"/>
              <a:t>Составление рекомендаций по вопросам  обучения основам математики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«Прогулка по чудесной полянке»</a:t>
            </a:r>
          </a:p>
          <a:p>
            <a:pPr eaLnBrk="1" hangingPunct="1"/>
            <a:r>
              <a:rPr lang="ru-RU" smtClean="0"/>
              <a:t>«Встреча с Клоуном»</a:t>
            </a:r>
          </a:p>
          <a:p>
            <a:pPr eaLnBrk="1" hangingPunct="1"/>
            <a:r>
              <a:rPr lang="ru-RU" smtClean="0"/>
              <a:t>«Гномы Бом, Бим и Бум в гостях у детей»</a:t>
            </a:r>
          </a:p>
          <a:p>
            <a:pPr eaLnBrk="1" hangingPunct="1"/>
            <a:endParaRPr lang="ru-RU" smtClean="0"/>
          </a:p>
        </p:txBody>
      </p:sp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Тематика занятий и игр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42938" y="857250"/>
            <a:ext cx="8086725" cy="928688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Прогулка по чудесной полянке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ru-RU" smtClean="0"/>
              <a:t>Цель занятия</a:t>
            </a:r>
          </a:p>
        </p:txBody>
      </p:sp>
      <p:sp>
        <p:nvSpPr>
          <p:cNvPr id="2048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400425" cy="3846513"/>
          </a:xfrm>
        </p:spPr>
        <p:txBody>
          <a:bodyPr/>
          <a:lstStyle/>
          <a:p>
            <a:pPr eaLnBrk="1" hangingPunct="1"/>
            <a:r>
              <a:rPr lang="ru-RU" smtClean="0"/>
              <a:t>продолжать учить сравнивать предметы разной длины, ширины, упражнять в употреблении слов: шире-уже, широкий-узкий, длинный-короткий;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486" name="Picture 2" descr="C:\Users\Dell\Desktop\160120148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1857375"/>
            <a:ext cx="4829175" cy="4098925"/>
          </a:xfrm>
          <a:noFill/>
        </p:spPr>
      </p:pic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71500" y="704850"/>
            <a:ext cx="8115300" cy="723900"/>
          </a:xfrm>
        </p:spPr>
        <p:txBody>
          <a:bodyPr/>
          <a:lstStyle/>
          <a:p>
            <a:pPr algn="ctr" eaLnBrk="1" hangingPunct="1"/>
            <a:r>
              <a:rPr lang="ru-RU" smtClean="0"/>
              <a:t>Встреча с Клоуном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ru-RU" smtClean="0"/>
              <a:t>Цель занятия: </a:t>
            </a:r>
          </a:p>
        </p:txBody>
      </p:sp>
      <p:sp>
        <p:nvSpPr>
          <p:cNvPr id="21508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9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043238" cy="3846513"/>
          </a:xfrm>
        </p:spPr>
        <p:txBody>
          <a:bodyPr/>
          <a:lstStyle/>
          <a:p>
            <a:pPr eaLnBrk="1" hangingPunct="1"/>
            <a:r>
              <a:rPr lang="ru-RU" smtClean="0"/>
              <a:t>учить различать и правильно называть длинную и короткую дорожки, используя приемы наложения и приложения</a:t>
            </a:r>
          </a:p>
        </p:txBody>
      </p:sp>
      <p:pic>
        <p:nvPicPr>
          <p:cNvPr id="21510" name="Picture 2" descr="C:\Users\Dell\Desktop\160120148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75" y="1785938"/>
            <a:ext cx="5114925" cy="4241800"/>
          </a:xfrm>
          <a:noFill/>
        </p:spPr>
      </p:pic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Гномы Бом, Бим и Бум </a:t>
            </a:r>
            <a:br>
              <a:rPr lang="ru-RU" sz="4000" smtClean="0"/>
            </a:br>
            <a:r>
              <a:rPr lang="ru-RU" sz="4000" smtClean="0"/>
              <a:t>в гостях у детей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ru-RU" smtClean="0"/>
              <a:t>Цель занятия:</a:t>
            </a:r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3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043238" cy="3846513"/>
          </a:xfrm>
        </p:spPr>
        <p:txBody>
          <a:bodyPr/>
          <a:lstStyle/>
          <a:p>
            <a:pPr eaLnBrk="1" hangingPunct="1"/>
            <a:r>
              <a:rPr lang="ru-RU" smtClean="0"/>
              <a:t>закреплять навыки сравнения предметов по длине приемами наложения и приложения;</a:t>
            </a:r>
          </a:p>
        </p:txBody>
      </p:sp>
      <p:pic>
        <p:nvPicPr>
          <p:cNvPr id="22534" name="Picture 3" descr="C:\Users\Dell\Desktop\160120148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1857375"/>
            <a:ext cx="5186362" cy="4095750"/>
          </a:xfrm>
          <a:noFill/>
        </p:spPr>
      </p:pic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algn="ctr" eaLnBrk="1" hangingPunct="1"/>
            <a:r>
              <a:rPr lang="ru-RU" smtClean="0"/>
              <a:t>РЕКОМЕНДАЦИИ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eaLnBrk="1" hangingPunct="1"/>
            <a:r>
              <a:rPr lang="ru-RU" smtClean="0"/>
              <a:t>Ведущей формой обучения представлениям о величине и размере предметов являются занятия. При организации и проведении занятий необходимо следовать педагогическим заповедям:</a:t>
            </a:r>
          </a:p>
          <a:p>
            <a:pPr eaLnBrk="1" hangingPunct="1"/>
            <a:r>
              <a:rPr lang="ru-RU" smtClean="0"/>
              <a:t>поощрять все усилия ребенка и само его стремление узнать новое;</a:t>
            </a:r>
          </a:p>
          <a:p>
            <a:pPr eaLnBrk="1" hangingPunct="1"/>
            <a:r>
              <a:rPr lang="ru-RU" smtClean="0"/>
              <a:t>избегать отрицательных оценок результатов деятельности;</a:t>
            </a:r>
          </a:p>
          <a:p>
            <a:pPr eaLnBrk="1" hangingPunct="1"/>
            <a:r>
              <a:rPr lang="ru-RU" smtClean="0"/>
              <a:t>сравнивать результаты работы ребенка  только с его же собственными результатами;</a:t>
            </a:r>
          </a:p>
          <a:p>
            <a:pPr eaLnBrk="1" hangingPunct="1"/>
            <a:r>
              <a:rPr lang="ru-RU" smtClean="0"/>
              <a:t>с отстающими детьми начинать усваивать новый материал раньше, чем со всей группой.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11188" y="773113"/>
            <a:ext cx="8075612" cy="495300"/>
          </a:xfrm>
        </p:spPr>
        <p:txBody>
          <a:bodyPr/>
          <a:lstStyle/>
          <a:p>
            <a:pPr algn="ctr" eaLnBrk="1" hangingPunct="1"/>
            <a:r>
              <a:rPr lang="ru-RU" sz="4600" smtClean="0">
                <a:latin typeface="Arial" charset="0"/>
              </a:rPr>
              <a:t>Цель исследования: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507412" cy="1800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разработать серию конспектов непосредственно образовательной деятельности с детьми младшего дошкольного возраста по ознакомлению с величиной и размером предметов</a:t>
            </a:r>
          </a:p>
        </p:txBody>
      </p:sp>
      <p:pic>
        <p:nvPicPr>
          <p:cNvPr id="7172" name="Содержимое 3" descr="p77_img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8" y="2924175"/>
            <a:ext cx="6762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071688"/>
            <a:ext cx="8286750" cy="25717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smtClean="0">
                <a:solidFill>
                  <a:srgbClr val="0D0D0D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/>
          </p:cNvSpPr>
          <p:nvPr>
            <p:ph type="title"/>
          </p:nvPr>
        </p:nvSpPr>
        <p:spPr>
          <a:xfrm>
            <a:off x="0" y="476250"/>
            <a:ext cx="8686800" cy="1439863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>ФОРМИРОВАНИЕ ПРЕДСТАВЛЕНИЙ О ВЕЛИЧИНЕ И РАЗМЕРЕ ПРЕДМЕТОВ </a:t>
            </a:r>
            <a:br>
              <a:rPr lang="ru-RU" sz="2000" b="1" smtClean="0"/>
            </a:br>
            <a:r>
              <a:rPr lang="ru-RU" sz="2000" b="1" smtClean="0"/>
              <a:t>У ДЕТЕЙ МЛАДШЕГО ДОШКОЛЬНОГО ВОЗРАСТА НА ЗАНЯТИЯХ</a:t>
            </a:r>
            <a:br>
              <a:rPr lang="ru-RU" sz="2000" b="1" smtClean="0"/>
            </a:br>
            <a:r>
              <a:rPr lang="ru-RU" sz="2000" b="1" smtClean="0"/>
              <a:t>ПО МАТЕМАТИКЕ</a:t>
            </a:r>
            <a:endParaRPr lang="ru-RU" sz="20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Rectangle 5"/>
          <p:cNvSpPr>
            <a:spLocks noGrp="1"/>
          </p:cNvSpPr>
          <p:nvPr>
            <p:ph type="body" idx="1"/>
          </p:nvPr>
        </p:nvSpPr>
        <p:spPr>
          <a:xfrm>
            <a:off x="468313" y="2276475"/>
            <a:ext cx="8218487" cy="404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u="sng" smtClean="0">
                <a:solidFill>
                  <a:srgbClr val="FF0000"/>
                </a:solidFill>
              </a:rPr>
              <a:t>Объект исследования 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	</a:t>
            </a:r>
            <a:r>
              <a:rPr lang="ru-RU" sz="2400" smtClean="0"/>
              <a:t>обучение детей младшего дошкольного возраста на занятиях по математике</a:t>
            </a:r>
            <a:endParaRPr lang="ru-RU" sz="22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b="1" u="sng" smtClean="0">
                <a:solidFill>
                  <a:srgbClr val="FF0000"/>
                </a:solidFill>
              </a:rPr>
              <a:t>Предмет исследования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	формирование представлений о величине  и размере предметов у детей младшего дошкольного возраста</a:t>
            </a:r>
            <a:endParaRPr lang="ru-RU" sz="2200" smtClean="0"/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задачи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320087" cy="6000750"/>
          </a:xfrm>
        </p:spPr>
        <p:txBody>
          <a:bodyPr/>
          <a:lstStyle/>
          <a:p>
            <a:pPr eaLnBrk="1" hangingPunct="1"/>
            <a:r>
              <a:rPr lang="ru-RU" dirty="0" smtClean="0"/>
              <a:t>дать теоретическое обоснование проблемы;</a:t>
            </a:r>
          </a:p>
          <a:p>
            <a:pPr eaLnBrk="1" hangingPunct="1"/>
            <a:r>
              <a:rPr lang="ru-RU" dirty="0" smtClean="0"/>
              <a:t>выявить  уровень развития представлений о величине и размере предметов у детей четвертого года жизни;</a:t>
            </a:r>
          </a:p>
          <a:p>
            <a:pPr eaLnBrk="1" hangingPunct="1"/>
            <a:r>
              <a:rPr lang="ru-RU" dirty="0" smtClean="0"/>
              <a:t>разработать серию занятий по математике с включением задачи по формированию представлений о величине и размере предметов и апробировать их на практике;</a:t>
            </a:r>
          </a:p>
          <a:p>
            <a:pPr eaLnBrk="1" hangingPunct="1"/>
            <a:r>
              <a:rPr lang="ru-RU" dirty="0" smtClean="0"/>
              <a:t>сформулировать выводы по результатам проведенной работы и разработать рекомендации для воспитателей по проблеме исследования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600" smtClean="0"/>
              <a:t>ГЛАВА 1. ТЕОРЕТИЧЕСКОЕ ОБОСНОВАНИЕ ПРОБЛЕМЫ</a:t>
            </a:r>
          </a:p>
        </p:txBody>
      </p:sp>
      <p:sp>
        <p:nvSpPr>
          <p:cNvPr id="1024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Исторические аспекты проблемы развития методики обучения математике детей дошкольного возраста</a:t>
            </a:r>
          </a:p>
          <a:p>
            <a:pPr eaLnBrk="1" hangingPunct="1"/>
            <a:r>
              <a:rPr lang="ru-RU" smtClean="0"/>
              <a:t>Изучение особенностей развития представлений о величине   и размере предметов у дошкольников в современной психолого-педагогической литературе </a:t>
            </a:r>
          </a:p>
          <a:p>
            <a:pPr eaLnBrk="1" hangingPunct="1"/>
            <a:r>
              <a:rPr lang="ru-RU" smtClean="0"/>
              <a:t>Содержание и методика работы по развитию  представлений о величине  и размере предметов в младшей группе детского сада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329612" cy="1419225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Опытно-педагогическая работа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экспериментальным путем выявить уровень  развития представлений о величине и размере предметов у детей второй младшей группы;</a:t>
            </a:r>
          </a:p>
          <a:p>
            <a:pPr eaLnBrk="1" hangingPunct="1"/>
            <a:r>
              <a:rPr lang="ru-RU" smtClean="0"/>
              <a:t>изучить состояние работы по теме исследования в конкретной возрастной группе детского сада;</a:t>
            </a:r>
          </a:p>
          <a:p>
            <a:pPr eaLnBrk="1" hangingPunct="1"/>
            <a:r>
              <a:rPr lang="ru-RU" smtClean="0"/>
              <a:t>разработать серию конспектов НОД по формированию элементарных математических представлений  с включением программной задачи развития представлений о величине и размере предметов и апробировать ее на практике</a:t>
            </a:r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База исследования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21589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3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214563"/>
            <a:ext cx="2900363" cy="41465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МБДОУ № 20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Вторая младшая группа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«Капельки»</a:t>
            </a:r>
          </a:p>
        </p:txBody>
      </p:sp>
      <p:pic>
        <p:nvPicPr>
          <p:cNvPr id="12294" name="Picture 2" descr="C:\Users\Dell\Desktop\160120148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1857375"/>
            <a:ext cx="5186362" cy="4197350"/>
          </a:xfrm>
          <a:noFill/>
        </p:spPr>
      </p:pic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8313" y="704850"/>
            <a:ext cx="8218487" cy="563563"/>
          </a:xfrm>
        </p:spPr>
        <p:txBody>
          <a:bodyPr/>
          <a:lstStyle/>
          <a:p>
            <a:pPr eaLnBrk="1" hangingPunct="1"/>
            <a:r>
              <a:rPr lang="ru-RU" sz="2800" b="1" smtClean="0"/>
              <a:t>ДИАГНОСТИКА УРОВНЯ РАЗВИТИЯ ПРЕДСТАВЛЕНИЙ О ВЕЛИЧИНЕ У ДЕТЕЙ МЛАДШЕГО ВОЗРАСТА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Задание № 1. «Собери куклу на прогулку»</a:t>
            </a:r>
          </a:p>
          <a:p>
            <a:pPr eaLnBrk="1" hangingPunct="1"/>
            <a:r>
              <a:rPr lang="ru-RU" smtClean="0"/>
              <a:t>Задание № 2. «Найди высокую елочку»</a:t>
            </a:r>
          </a:p>
          <a:p>
            <a:pPr eaLnBrk="1" hangingPunct="1"/>
            <a:r>
              <a:rPr lang="ru-RU" smtClean="0"/>
              <a:t>Задание № 3. «Сравни дорожки»</a:t>
            </a:r>
          </a:p>
          <a:p>
            <a:pPr eaLnBrk="1" hangingPunct="1"/>
            <a:r>
              <a:rPr lang="ru-RU" smtClean="0"/>
              <a:t>Задание № 4. «Найди домик»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50" y="1371600"/>
          <a:ext cx="7286625" cy="5048250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5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Сережа 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Ирина М.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Таня С.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Оля К.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Игорь 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Валера М.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Надя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КатяН.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Света Р.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Гриша П.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Валера 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Тимоша У.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Саша 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Галя П.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418" marR="554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642</Words>
  <Application>Microsoft Office PowerPoint</Application>
  <PresentationFormat>Экран (4:3)</PresentationFormat>
  <Paragraphs>193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 2</vt:lpstr>
      <vt:lpstr>Поток</vt:lpstr>
      <vt:lpstr>Лист Microsoft Excel 97-2003</vt:lpstr>
      <vt:lpstr>Презентация PowerPoint</vt:lpstr>
      <vt:lpstr>Цель исследования:</vt:lpstr>
      <vt:lpstr>ФОРМИРОВАНИЕ ПРЕДСТАВЛЕНИЙ О ВЕЛИЧИНЕ И РАЗМЕРЕ ПРЕДМЕТОВ  У ДЕТЕЙ МЛАДШЕГО ДОШКОЛЬНОГО ВОЗРАСТА НА ЗАНЯТИЯХ ПО МАТЕМАТИКЕ</vt:lpstr>
      <vt:lpstr>задачи исследования: </vt:lpstr>
      <vt:lpstr>ГЛАВА 1. ТЕОРЕТИЧЕСКОЕ ОБОСНОВАНИЕ ПРОБЛЕМЫ</vt:lpstr>
      <vt:lpstr>Опытно-педагогическая работа</vt:lpstr>
      <vt:lpstr>База исследования</vt:lpstr>
      <vt:lpstr>ДИАГНОСТИКА УРОВНЯ РАЗВИТИЯ ПРЕДСТАВЛЕНИЙ О ВЕЛИЧИНЕ У ДЕТЕЙ МЛАДШЕГО ВОЗРАСТА</vt:lpstr>
      <vt:lpstr>Презентация PowerPoint</vt:lpstr>
      <vt:lpstr>Результаты диагностирования</vt:lpstr>
      <vt:lpstr>АНАЛИЗ РАБОТЫ ВОСПИТАТЕЛЯ</vt:lpstr>
      <vt:lpstr>Беседа с воспитателем </vt:lpstr>
      <vt:lpstr>Наблюдение за работой воспитателя </vt:lpstr>
      <vt:lpstr>ФОРМИРУЮЩИЙ ЭТАП</vt:lpstr>
      <vt:lpstr>Тематика занятий и игр</vt:lpstr>
      <vt:lpstr>Прогулка по чудесной полянке</vt:lpstr>
      <vt:lpstr>Встреча с Клоуном</vt:lpstr>
      <vt:lpstr>Гномы Бом, Бим и Бум  в гостях у детей</vt:lpstr>
      <vt:lpstr>РЕКОМЕНДАЦИИ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и здоровый образ жизни в системе  жизненных ценностей студентов  педагогического колледжа.</dc:title>
  <dc:creator>XTreme</dc:creator>
  <cp:lastModifiedBy>Наташа</cp:lastModifiedBy>
  <cp:revision>42</cp:revision>
  <dcterms:created xsi:type="dcterms:W3CDTF">2009-11-14T13:33:04Z</dcterms:created>
  <dcterms:modified xsi:type="dcterms:W3CDTF">2019-10-01T11:27:39Z</dcterms:modified>
</cp:coreProperties>
</file>